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1" r:id="rId1"/>
  </p:sldMasterIdLst>
  <p:sldIdLst>
    <p:sldId id="256" r:id="rId2"/>
    <p:sldId id="257" r:id="rId3"/>
    <p:sldId id="258" r:id="rId4"/>
    <p:sldId id="269" r:id="rId5"/>
    <p:sldId id="270" r:id="rId6"/>
    <p:sldId id="271" r:id="rId7"/>
    <p:sldId id="272" r:id="rId8"/>
    <p:sldId id="274" r:id="rId9"/>
    <p:sldId id="273" r:id="rId10"/>
    <p:sldId id="27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12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85F90F-91A1-4BF9-AD99-92C556FA4DC8}" type="doc">
      <dgm:prSet loTypeId="urn:diagrams.loki3.com/VaryingWidthList" loCatId="list" qsTypeId="urn:microsoft.com/office/officeart/2005/8/quickstyle/simple4" qsCatId="simple" csTypeId="urn:microsoft.com/office/officeart/2005/8/colors/accent2_1" csCatId="accent2" phldr="1"/>
      <dgm:spPr/>
    </dgm:pt>
    <dgm:pt modelId="{618F5A87-5D46-4684-9DF3-7B8820F9EED1}">
      <dgm:prSet phldrT="[Text]" custT="1"/>
      <dgm:spPr/>
      <dgm:t>
        <a:bodyPr/>
        <a:lstStyle/>
        <a:p>
          <a:pPr algn="l"/>
          <a:r>
            <a:rPr lang="en-US" sz="2400" b="1" smtClean="0"/>
            <a:t>1. LEGAL FRAMEWORK </a:t>
          </a:r>
          <a:r>
            <a:rPr lang="en-GB" sz="2400" b="1" smtClean="0"/>
            <a:t>AND PROCEDURAL ARRANGEMENT</a:t>
          </a:r>
          <a:endParaRPr lang="mk-MK" sz="2400" b="1"/>
        </a:p>
      </dgm:t>
      <dgm:extLst/>
    </dgm:pt>
    <dgm:pt modelId="{9E08B7C6-2059-466D-A500-E069F819593E}" type="parTrans" cxnId="{9FBF66F1-CF07-4B0D-901D-626826D288C5}">
      <dgm:prSet/>
      <dgm:spPr/>
      <dgm:t>
        <a:bodyPr/>
        <a:lstStyle/>
        <a:p>
          <a:endParaRPr lang="mk-MK"/>
        </a:p>
      </dgm:t>
    </dgm:pt>
    <dgm:pt modelId="{520A5DEE-57A3-4AAF-9627-08E3AC184DCD}" type="sibTrans" cxnId="{9FBF66F1-CF07-4B0D-901D-626826D288C5}">
      <dgm:prSet/>
      <dgm:spPr/>
      <dgm:t>
        <a:bodyPr/>
        <a:lstStyle/>
        <a:p>
          <a:endParaRPr lang="mk-MK"/>
        </a:p>
      </dgm:t>
    </dgm:pt>
    <dgm:pt modelId="{4BC76B87-B7B6-47AA-A1EB-FDA7FF954F22}">
      <dgm:prSet phldrT="[Text]" custT="1"/>
      <dgm:spPr/>
      <dgm:t>
        <a:bodyPr/>
        <a:lstStyle/>
        <a:p>
          <a:pPr algn="l"/>
          <a:r>
            <a:rPr lang="en-GB" sz="2400" b="1" smtClean="0"/>
            <a:t>2. INTERNAL AND EXTERNAL SUPERVISION</a:t>
          </a:r>
          <a:endParaRPr lang="mk-MK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70E95BD-973D-4D91-9F17-808E61B96319}" type="parTrans" cxnId="{B0A70A85-2929-46B8-8E90-FE5C6AFE6713}">
      <dgm:prSet/>
      <dgm:spPr/>
      <dgm:t>
        <a:bodyPr/>
        <a:lstStyle/>
        <a:p>
          <a:endParaRPr lang="mk-MK"/>
        </a:p>
      </dgm:t>
    </dgm:pt>
    <dgm:pt modelId="{B5F53A98-2437-40C0-BE08-B591C87796A1}" type="sibTrans" cxnId="{B0A70A85-2929-46B8-8E90-FE5C6AFE6713}">
      <dgm:prSet/>
      <dgm:spPr/>
      <dgm:t>
        <a:bodyPr/>
        <a:lstStyle/>
        <a:p>
          <a:endParaRPr lang="mk-MK"/>
        </a:p>
      </dgm:t>
    </dgm:pt>
    <dgm:pt modelId="{241A715D-1A24-4139-83DB-74DA11FC6CE5}">
      <dgm:prSet phldrT="[Text]" custT="1"/>
      <dgm:spPr/>
      <dgm:t>
        <a:bodyPr/>
        <a:lstStyle/>
        <a:p>
          <a:pPr algn="l"/>
          <a:r>
            <a:rPr lang="en-GB" sz="2400" b="1" smtClean="0"/>
            <a:t>4. DIGNITY AND INTEGRITY IN PRACTICE</a:t>
          </a:r>
          <a:endParaRPr lang="mk-MK" sz="2400">
            <a:latin typeface="Arial" panose="020B0604020202020204" pitchFamily="34" charset="0"/>
            <a:cs typeface="Arial" panose="020B0604020202020204" pitchFamily="34" charset="0"/>
          </a:endParaRPr>
        </a:p>
      </dgm:t>
      <dgm:extLst/>
    </dgm:pt>
    <dgm:pt modelId="{602040F7-79A5-4338-8B50-D520BAE64EAD}" type="parTrans" cxnId="{6E024016-32F6-4DFC-8303-B39156D08795}">
      <dgm:prSet/>
      <dgm:spPr/>
      <dgm:t>
        <a:bodyPr/>
        <a:lstStyle/>
        <a:p>
          <a:endParaRPr lang="mk-MK"/>
        </a:p>
      </dgm:t>
    </dgm:pt>
    <dgm:pt modelId="{721E2651-639E-4686-8FC2-06D0BA065D26}" type="sibTrans" cxnId="{6E024016-32F6-4DFC-8303-B39156D08795}">
      <dgm:prSet/>
      <dgm:spPr/>
      <dgm:t>
        <a:bodyPr/>
        <a:lstStyle/>
        <a:p>
          <a:endParaRPr lang="mk-MK"/>
        </a:p>
      </dgm:t>
    </dgm:pt>
    <dgm:pt modelId="{BD7E0A79-867B-477C-8354-73ACBE9743C8}">
      <dgm:prSet custT="1"/>
      <dgm:spPr/>
      <dgm:t>
        <a:bodyPr/>
        <a:lstStyle/>
        <a:p>
          <a:pPr algn="l"/>
          <a:r>
            <a:rPr lang="en-GB" sz="2400" b="1" smtClean="0"/>
            <a:t>3. REPORTING MECHANISMS</a:t>
          </a:r>
          <a:endParaRPr lang="mk-MK" sz="2400" b="1">
            <a:latin typeface="Arial" panose="020B0604020202020204" pitchFamily="34" charset="0"/>
            <a:cs typeface="Arial" panose="020B0604020202020204" pitchFamily="34" charset="0"/>
          </a:endParaRPr>
        </a:p>
      </dgm:t>
      <dgm:extLst/>
    </dgm:pt>
    <dgm:pt modelId="{3D506049-4BA1-46AC-8D89-A45B97EBD2B3}" type="parTrans" cxnId="{F759A401-0259-44B8-9872-960B6C5EB975}">
      <dgm:prSet/>
      <dgm:spPr/>
      <dgm:t>
        <a:bodyPr/>
        <a:lstStyle/>
        <a:p>
          <a:endParaRPr lang="mk-MK"/>
        </a:p>
      </dgm:t>
    </dgm:pt>
    <dgm:pt modelId="{DF72E328-75A4-42C8-8283-D4F76A04F346}" type="sibTrans" cxnId="{F759A401-0259-44B8-9872-960B6C5EB975}">
      <dgm:prSet/>
      <dgm:spPr/>
      <dgm:t>
        <a:bodyPr/>
        <a:lstStyle/>
        <a:p>
          <a:endParaRPr lang="mk-MK"/>
        </a:p>
      </dgm:t>
    </dgm:pt>
    <dgm:pt modelId="{31106B18-1600-4A3E-BB2F-990797B8E684}">
      <dgm:prSet phldrT="[Text]" custT="1"/>
      <dgm:spPr/>
      <dgm:t>
        <a:bodyPr/>
        <a:lstStyle/>
        <a:p>
          <a:pPr algn="l"/>
          <a:r>
            <a:rPr lang="en-GB" sz="2400" b="1" smtClean="0"/>
            <a:t>5. FUTURE DEVELOPMENTS </a:t>
          </a:r>
          <a:endParaRPr lang="mk-MK" sz="2400" b="1">
            <a:latin typeface="Arial" panose="020B0604020202020204" pitchFamily="34" charset="0"/>
            <a:cs typeface="Arial" panose="020B0604020202020204" pitchFamily="34" charset="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" action="ppaction://noaction"/>
          </dgm14:cNvPr>
        </a:ext>
      </dgm:extLst>
    </dgm:pt>
    <dgm:pt modelId="{CD4D7E87-000C-45B4-A3FC-F75F93107B55}" type="parTrans" cxnId="{BD2E0B07-3E1A-4C9F-9984-B98017E0E295}">
      <dgm:prSet/>
      <dgm:spPr/>
      <dgm:t>
        <a:bodyPr/>
        <a:lstStyle/>
        <a:p>
          <a:endParaRPr lang="mk-MK"/>
        </a:p>
      </dgm:t>
    </dgm:pt>
    <dgm:pt modelId="{8D77973B-AE92-4924-9BCD-E2396461EB9B}" type="sibTrans" cxnId="{BD2E0B07-3E1A-4C9F-9984-B98017E0E295}">
      <dgm:prSet/>
      <dgm:spPr/>
      <dgm:t>
        <a:bodyPr/>
        <a:lstStyle/>
        <a:p>
          <a:endParaRPr lang="mk-MK"/>
        </a:p>
      </dgm:t>
    </dgm:pt>
    <dgm:pt modelId="{DCF76CAF-38B9-4392-8AE0-C8CE1D36D75B}">
      <dgm:prSet phldrT="[Text]" custT="1"/>
      <dgm:spPr/>
      <dgm:t>
        <a:bodyPr/>
        <a:lstStyle/>
        <a:p>
          <a:pPr marL="282575" indent="-282575" algn="l"/>
          <a:r>
            <a:rPr lang="en-GB" sz="2400" b="1" smtClean="0"/>
            <a:t>6. LEGAL FRAMEWORK AND INSTITUTIONAL ARRANGEMENTS OF PARLIAMENTARY STAFF</a:t>
          </a:r>
          <a:endParaRPr lang="mk-MK" sz="2400" b="1">
            <a:latin typeface="Arial" panose="020B0604020202020204" pitchFamily="34" charset="0"/>
            <a:cs typeface="Arial" panose="020B0604020202020204" pitchFamily="34" charset="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" action="ppaction://noaction"/>
          </dgm14:cNvPr>
        </a:ext>
      </dgm:extLst>
    </dgm:pt>
    <dgm:pt modelId="{AADA107F-09EF-49C1-86CE-33536764E31D}" type="parTrans" cxnId="{38D7FCB2-2621-4EB3-9DA4-6A5513AFC93F}">
      <dgm:prSet/>
      <dgm:spPr/>
      <dgm:t>
        <a:bodyPr/>
        <a:lstStyle/>
        <a:p>
          <a:endParaRPr lang="mk-MK"/>
        </a:p>
      </dgm:t>
    </dgm:pt>
    <dgm:pt modelId="{28146DB0-1E82-46CE-8545-27D3C35A1898}" type="sibTrans" cxnId="{38D7FCB2-2621-4EB3-9DA4-6A5513AFC93F}">
      <dgm:prSet/>
      <dgm:spPr/>
      <dgm:t>
        <a:bodyPr/>
        <a:lstStyle/>
        <a:p>
          <a:endParaRPr lang="mk-MK"/>
        </a:p>
      </dgm:t>
    </dgm:pt>
    <dgm:pt modelId="{FFE326C1-7680-4DB8-8DF3-D2696FF78CB8}">
      <dgm:prSet custT="1"/>
      <dgm:spPr/>
      <dgm:t>
        <a:bodyPr/>
        <a:lstStyle/>
        <a:p>
          <a:pPr algn="l"/>
          <a:r>
            <a:rPr lang="en-GB" sz="2400" b="1" smtClean="0"/>
            <a:t>7. INTEGRITY OF PARLIAMENTARY STAFF</a:t>
          </a:r>
          <a:endParaRPr lang="en-US" sz="240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" action="ppaction://noaction"/>
          </dgm14:cNvPr>
        </a:ext>
      </dgm:extLst>
    </dgm:pt>
    <dgm:pt modelId="{8A11E7CE-693B-46B1-9E5A-1DC0E7D9EF1B}" type="parTrans" cxnId="{4BB6D26B-C547-4186-A20E-9667FB1DEAB1}">
      <dgm:prSet/>
      <dgm:spPr/>
      <dgm:t>
        <a:bodyPr/>
        <a:lstStyle/>
        <a:p>
          <a:endParaRPr lang="en-US"/>
        </a:p>
      </dgm:t>
    </dgm:pt>
    <dgm:pt modelId="{19517211-BE5A-49BB-8B33-E0E2C4BE2860}" type="sibTrans" cxnId="{4BB6D26B-C547-4186-A20E-9667FB1DEAB1}">
      <dgm:prSet/>
      <dgm:spPr/>
      <dgm:t>
        <a:bodyPr/>
        <a:lstStyle/>
        <a:p>
          <a:endParaRPr lang="en-US"/>
        </a:p>
      </dgm:t>
    </dgm:pt>
    <dgm:pt modelId="{0B054A38-6545-4947-82F3-CEF0CADD10DC}" type="pres">
      <dgm:prSet presAssocID="{6185F90F-91A1-4BF9-AD99-92C556FA4DC8}" presName="Name0" presStyleCnt="0">
        <dgm:presLayoutVars>
          <dgm:resizeHandles/>
        </dgm:presLayoutVars>
      </dgm:prSet>
      <dgm:spPr/>
    </dgm:pt>
    <dgm:pt modelId="{19F42E8E-DC74-4630-B9E6-34A2598CA8CB}" type="pres">
      <dgm:prSet presAssocID="{618F5A87-5D46-4684-9DF3-7B8820F9EED1}" presName="text" presStyleLbl="node1" presStyleIdx="0" presStyleCnt="7" custScaleX="203528" custScaleY="83462" custLinFactNeighborX="-357" custLinFactNeighborY="-8244">
        <dgm:presLayoutVars>
          <dgm:bulletEnabled val="1"/>
        </dgm:presLayoutVars>
      </dgm:prSet>
      <dgm:spPr/>
      <dgm:t>
        <a:bodyPr/>
        <a:lstStyle/>
        <a:p>
          <a:endParaRPr lang="mk-MK"/>
        </a:p>
      </dgm:t>
    </dgm:pt>
    <dgm:pt modelId="{736E80A0-0358-46CC-8114-AF21B9E52DFA}" type="pres">
      <dgm:prSet presAssocID="{520A5DEE-57A3-4AAF-9627-08E3AC184DCD}" presName="space" presStyleCnt="0"/>
      <dgm:spPr/>
    </dgm:pt>
    <dgm:pt modelId="{778BC566-9FA4-4406-9ABA-45D0DDA29D7F}" type="pres">
      <dgm:prSet presAssocID="{4BC76B87-B7B6-47AA-A1EB-FDA7FF954F22}" presName="text" presStyleLbl="node1" presStyleIdx="1" presStyleCnt="7" custScaleX="415636">
        <dgm:presLayoutVars>
          <dgm:bulletEnabled val="1"/>
        </dgm:presLayoutVars>
      </dgm:prSet>
      <dgm:spPr/>
      <dgm:t>
        <a:bodyPr/>
        <a:lstStyle/>
        <a:p>
          <a:endParaRPr lang="mk-MK"/>
        </a:p>
      </dgm:t>
    </dgm:pt>
    <dgm:pt modelId="{E87CF77E-34D5-4B8F-9021-7F8DB894B594}" type="pres">
      <dgm:prSet presAssocID="{B5F53A98-2437-40C0-BE08-B591C87796A1}" presName="space" presStyleCnt="0"/>
      <dgm:spPr/>
    </dgm:pt>
    <dgm:pt modelId="{771408C2-98A0-4EDA-A27E-9AD662895CFB}" type="pres">
      <dgm:prSet presAssocID="{BD7E0A79-867B-477C-8354-73ACBE9743C8}" presName="text" presStyleLbl="node1" presStyleIdx="2" presStyleCnt="7" custScaleX="360482" custLinFactNeighborX="-4395" custLinFactNeighborY="-36235">
        <dgm:presLayoutVars>
          <dgm:bulletEnabled val="1"/>
        </dgm:presLayoutVars>
      </dgm:prSet>
      <dgm:spPr/>
      <dgm:t>
        <a:bodyPr/>
        <a:lstStyle/>
        <a:p>
          <a:endParaRPr lang="mk-MK"/>
        </a:p>
      </dgm:t>
    </dgm:pt>
    <dgm:pt modelId="{93E751FC-DC30-4092-ACB9-6D51916E035A}" type="pres">
      <dgm:prSet presAssocID="{DF72E328-75A4-42C8-8283-D4F76A04F346}" presName="space" presStyleCnt="0"/>
      <dgm:spPr/>
    </dgm:pt>
    <dgm:pt modelId="{7E64716A-03C9-45DD-902E-FC31DE8274A6}" type="pres">
      <dgm:prSet presAssocID="{241A715D-1A24-4139-83DB-74DA11FC6CE5}" presName="text" presStyleLbl="node1" presStyleIdx="3" presStyleCnt="7" custScaleX="1143000" custLinFactNeighborY="-30830">
        <dgm:presLayoutVars>
          <dgm:bulletEnabled val="1"/>
        </dgm:presLayoutVars>
      </dgm:prSet>
      <dgm:spPr/>
      <dgm:t>
        <a:bodyPr/>
        <a:lstStyle/>
        <a:p>
          <a:endParaRPr lang="mk-MK"/>
        </a:p>
      </dgm:t>
    </dgm:pt>
    <dgm:pt modelId="{3CAA9AF6-DC11-4D52-9823-A17E2A2C2155}" type="pres">
      <dgm:prSet presAssocID="{721E2651-639E-4686-8FC2-06D0BA065D26}" presName="space" presStyleCnt="0"/>
      <dgm:spPr/>
    </dgm:pt>
    <dgm:pt modelId="{B950F76E-EEC5-45CC-AA77-155AA198B7DC}" type="pres">
      <dgm:prSet presAssocID="{31106B18-1600-4A3E-BB2F-990797B8E684}" presName="text" presStyleLbl="node1" presStyleIdx="4" presStyleCnt="7" custScaleX="351692">
        <dgm:presLayoutVars>
          <dgm:bulletEnabled val="1"/>
        </dgm:presLayoutVars>
      </dgm:prSet>
      <dgm:spPr/>
      <dgm:t>
        <a:bodyPr/>
        <a:lstStyle/>
        <a:p>
          <a:endParaRPr lang="mk-MK"/>
        </a:p>
      </dgm:t>
    </dgm:pt>
    <dgm:pt modelId="{8F3B34C2-570A-4A65-9DFE-B72E3D6A0481}" type="pres">
      <dgm:prSet presAssocID="{8D77973B-AE92-4924-9BCD-E2396461EB9B}" presName="space" presStyleCnt="0"/>
      <dgm:spPr/>
    </dgm:pt>
    <dgm:pt modelId="{7BB285D1-7CAF-4734-BFA3-E13F5D43EFDF}" type="pres">
      <dgm:prSet presAssocID="{DCF76CAF-38B9-4392-8AE0-C8CE1D36D75B}" presName="text" presStyleLbl="node1" presStyleIdx="5" presStyleCnt="7" custScaleX="304800">
        <dgm:presLayoutVars>
          <dgm:bulletEnabled val="1"/>
        </dgm:presLayoutVars>
      </dgm:prSet>
      <dgm:spPr/>
      <dgm:t>
        <a:bodyPr/>
        <a:lstStyle/>
        <a:p>
          <a:endParaRPr lang="mk-MK"/>
        </a:p>
      </dgm:t>
    </dgm:pt>
    <dgm:pt modelId="{464AA663-3EEE-4E7B-BC62-6B8F8A7B7FC1}" type="pres">
      <dgm:prSet presAssocID="{28146DB0-1E82-46CE-8545-27D3C35A1898}" presName="space" presStyleCnt="0"/>
      <dgm:spPr/>
    </dgm:pt>
    <dgm:pt modelId="{B7840D59-2F6C-40C1-913A-36CA29B5E494}" type="pres">
      <dgm:prSet presAssocID="{FFE326C1-7680-4DB8-8DF3-D2696FF78CB8}" presName="text" presStyleLbl="node1" presStyleIdx="6" presStyleCnt="7" custScaleX="1143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8D7FCB2-2621-4EB3-9DA4-6A5513AFC93F}" srcId="{6185F90F-91A1-4BF9-AD99-92C556FA4DC8}" destId="{DCF76CAF-38B9-4392-8AE0-C8CE1D36D75B}" srcOrd="5" destOrd="0" parTransId="{AADA107F-09EF-49C1-86CE-33536764E31D}" sibTransId="{28146DB0-1E82-46CE-8545-27D3C35A1898}"/>
    <dgm:cxn modelId="{5C8BE6A8-9001-4C90-8C4C-79EA6907E1AD}" type="presOf" srcId="{FFE326C1-7680-4DB8-8DF3-D2696FF78CB8}" destId="{B7840D59-2F6C-40C1-913A-36CA29B5E494}" srcOrd="0" destOrd="0" presId="urn:diagrams.loki3.com/VaryingWidthList"/>
    <dgm:cxn modelId="{9FBF66F1-CF07-4B0D-901D-626826D288C5}" srcId="{6185F90F-91A1-4BF9-AD99-92C556FA4DC8}" destId="{618F5A87-5D46-4684-9DF3-7B8820F9EED1}" srcOrd="0" destOrd="0" parTransId="{9E08B7C6-2059-466D-A500-E069F819593E}" sibTransId="{520A5DEE-57A3-4AAF-9627-08E3AC184DCD}"/>
    <dgm:cxn modelId="{CDC8C5F9-DC7D-4E15-96C1-E08F1C6B1052}" type="presOf" srcId="{DCF76CAF-38B9-4392-8AE0-C8CE1D36D75B}" destId="{7BB285D1-7CAF-4734-BFA3-E13F5D43EFDF}" srcOrd="0" destOrd="0" presId="urn:diagrams.loki3.com/VaryingWidthList"/>
    <dgm:cxn modelId="{EE1F258C-D2C6-4F78-A108-1146B79CB5B9}" type="presOf" srcId="{241A715D-1A24-4139-83DB-74DA11FC6CE5}" destId="{7E64716A-03C9-45DD-902E-FC31DE8274A6}" srcOrd="0" destOrd="0" presId="urn:diagrams.loki3.com/VaryingWidthList"/>
    <dgm:cxn modelId="{6E024016-32F6-4DFC-8303-B39156D08795}" srcId="{6185F90F-91A1-4BF9-AD99-92C556FA4DC8}" destId="{241A715D-1A24-4139-83DB-74DA11FC6CE5}" srcOrd="3" destOrd="0" parTransId="{602040F7-79A5-4338-8B50-D520BAE64EAD}" sibTransId="{721E2651-639E-4686-8FC2-06D0BA065D26}"/>
    <dgm:cxn modelId="{B0A70A85-2929-46B8-8E90-FE5C6AFE6713}" srcId="{6185F90F-91A1-4BF9-AD99-92C556FA4DC8}" destId="{4BC76B87-B7B6-47AA-A1EB-FDA7FF954F22}" srcOrd="1" destOrd="0" parTransId="{770E95BD-973D-4D91-9F17-808E61B96319}" sibTransId="{B5F53A98-2437-40C0-BE08-B591C87796A1}"/>
    <dgm:cxn modelId="{6ED7C483-6E69-4ADA-932B-9FE19618A299}" type="presOf" srcId="{4BC76B87-B7B6-47AA-A1EB-FDA7FF954F22}" destId="{778BC566-9FA4-4406-9ABA-45D0DDA29D7F}" srcOrd="0" destOrd="0" presId="urn:diagrams.loki3.com/VaryingWidthList"/>
    <dgm:cxn modelId="{7001FF5B-60F9-454D-9884-956E0FD9D4C6}" type="presOf" srcId="{618F5A87-5D46-4684-9DF3-7B8820F9EED1}" destId="{19F42E8E-DC74-4630-B9E6-34A2598CA8CB}" srcOrd="0" destOrd="0" presId="urn:diagrams.loki3.com/VaryingWidthList"/>
    <dgm:cxn modelId="{943F652B-352D-4FF2-B8DE-7182F60C0DE5}" type="presOf" srcId="{6185F90F-91A1-4BF9-AD99-92C556FA4DC8}" destId="{0B054A38-6545-4947-82F3-CEF0CADD10DC}" srcOrd="0" destOrd="0" presId="urn:diagrams.loki3.com/VaryingWidthList"/>
    <dgm:cxn modelId="{4BB6D26B-C547-4186-A20E-9667FB1DEAB1}" srcId="{6185F90F-91A1-4BF9-AD99-92C556FA4DC8}" destId="{FFE326C1-7680-4DB8-8DF3-D2696FF78CB8}" srcOrd="6" destOrd="0" parTransId="{8A11E7CE-693B-46B1-9E5A-1DC0E7D9EF1B}" sibTransId="{19517211-BE5A-49BB-8B33-E0E2C4BE2860}"/>
    <dgm:cxn modelId="{F759A401-0259-44B8-9872-960B6C5EB975}" srcId="{6185F90F-91A1-4BF9-AD99-92C556FA4DC8}" destId="{BD7E0A79-867B-477C-8354-73ACBE9743C8}" srcOrd="2" destOrd="0" parTransId="{3D506049-4BA1-46AC-8D89-A45B97EBD2B3}" sibTransId="{DF72E328-75A4-42C8-8283-D4F76A04F346}"/>
    <dgm:cxn modelId="{BD2E0B07-3E1A-4C9F-9984-B98017E0E295}" srcId="{6185F90F-91A1-4BF9-AD99-92C556FA4DC8}" destId="{31106B18-1600-4A3E-BB2F-990797B8E684}" srcOrd="4" destOrd="0" parTransId="{CD4D7E87-000C-45B4-A3FC-F75F93107B55}" sibTransId="{8D77973B-AE92-4924-9BCD-E2396461EB9B}"/>
    <dgm:cxn modelId="{5D5E05EF-543A-4355-BAD0-BCFC09F5007B}" type="presOf" srcId="{BD7E0A79-867B-477C-8354-73ACBE9743C8}" destId="{771408C2-98A0-4EDA-A27E-9AD662895CFB}" srcOrd="0" destOrd="0" presId="urn:diagrams.loki3.com/VaryingWidthList"/>
    <dgm:cxn modelId="{84F85B1A-0F27-4C2D-9D4B-CC1583BA1959}" type="presOf" srcId="{31106B18-1600-4A3E-BB2F-990797B8E684}" destId="{B950F76E-EEC5-45CC-AA77-155AA198B7DC}" srcOrd="0" destOrd="0" presId="urn:diagrams.loki3.com/VaryingWidthList"/>
    <dgm:cxn modelId="{B94308A4-4D27-4BA3-AB36-D3AD13752429}" type="presParOf" srcId="{0B054A38-6545-4947-82F3-CEF0CADD10DC}" destId="{19F42E8E-DC74-4630-B9E6-34A2598CA8CB}" srcOrd="0" destOrd="0" presId="urn:diagrams.loki3.com/VaryingWidthList"/>
    <dgm:cxn modelId="{31B431E5-9E69-4C74-9674-81FCB2CCAB75}" type="presParOf" srcId="{0B054A38-6545-4947-82F3-CEF0CADD10DC}" destId="{736E80A0-0358-46CC-8114-AF21B9E52DFA}" srcOrd="1" destOrd="0" presId="urn:diagrams.loki3.com/VaryingWidthList"/>
    <dgm:cxn modelId="{6FA35FAC-5D47-402D-93CC-397C1ABECE72}" type="presParOf" srcId="{0B054A38-6545-4947-82F3-CEF0CADD10DC}" destId="{778BC566-9FA4-4406-9ABA-45D0DDA29D7F}" srcOrd="2" destOrd="0" presId="urn:diagrams.loki3.com/VaryingWidthList"/>
    <dgm:cxn modelId="{DB5A58B6-1D47-4D8A-BD2A-BC5C3D58494A}" type="presParOf" srcId="{0B054A38-6545-4947-82F3-CEF0CADD10DC}" destId="{E87CF77E-34D5-4B8F-9021-7F8DB894B594}" srcOrd="3" destOrd="0" presId="urn:diagrams.loki3.com/VaryingWidthList"/>
    <dgm:cxn modelId="{A783DCF4-DB0B-4584-AB11-CF9D11B427E5}" type="presParOf" srcId="{0B054A38-6545-4947-82F3-CEF0CADD10DC}" destId="{771408C2-98A0-4EDA-A27E-9AD662895CFB}" srcOrd="4" destOrd="0" presId="urn:diagrams.loki3.com/VaryingWidthList"/>
    <dgm:cxn modelId="{FB19D547-74A0-4513-AFDB-5F28D6F59F0F}" type="presParOf" srcId="{0B054A38-6545-4947-82F3-CEF0CADD10DC}" destId="{93E751FC-DC30-4092-ACB9-6D51916E035A}" srcOrd="5" destOrd="0" presId="urn:diagrams.loki3.com/VaryingWidthList"/>
    <dgm:cxn modelId="{2A8A2A99-BE3D-416E-A022-A3CD6ECA46D7}" type="presParOf" srcId="{0B054A38-6545-4947-82F3-CEF0CADD10DC}" destId="{7E64716A-03C9-45DD-902E-FC31DE8274A6}" srcOrd="6" destOrd="0" presId="urn:diagrams.loki3.com/VaryingWidthList"/>
    <dgm:cxn modelId="{8C3FABD8-76DA-495F-956B-BC760DB3B963}" type="presParOf" srcId="{0B054A38-6545-4947-82F3-CEF0CADD10DC}" destId="{3CAA9AF6-DC11-4D52-9823-A17E2A2C2155}" srcOrd="7" destOrd="0" presId="urn:diagrams.loki3.com/VaryingWidthList"/>
    <dgm:cxn modelId="{2C8FD595-D7B2-46CB-AB34-F34AF507B6F3}" type="presParOf" srcId="{0B054A38-6545-4947-82F3-CEF0CADD10DC}" destId="{B950F76E-EEC5-45CC-AA77-155AA198B7DC}" srcOrd="8" destOrd="0" presId="urn:diagrams.loki3.com/VaryingWidthList"/>
    <dgm:cxn modelId="{4DDBD636-3C26-4AB2-A335-301BD5425252}" type="presParOf" srcId="{0B054A38-6545-4947-82F3-CEF0CADD10DC}" destId="{8F3B34C2-570A-4A65-9DFE-B72E3D6A0481}" srcOrd="9" destOrd="0" presId="urn:diagrams.loki3.com/VaryingWidthList"/>
    <dgm:cxn modelId="{7517F58E-A874-45A2-A5E7-67A0836343FD}" type="presParOf" srcId="{0B054A38-6545-4947-82F3-CEF0CADD10DC}" destId="{7BB285D1-7CAF-4734-BFA3-E13F5D43EFDF}" srcOrd="10" destOrd="0" presId="urn:diagrams.loki3.com/VaryingWidthList"/>
    <dgm:cxn modelId="{1B433D4E-8D74-4F6D-8208-48EBC609FB17}" type="presParOf" srcId="{0B054A38-6545-4947-82F3-CEF0CADD10DC}" destId="{464AA663-3EEE-4E7B-BC62-6B8F8A7B7FC1}" srcOrd="11" destOrd="0" presId="urn:diagrams.loki3.com/VaryingWidthList"/>
    <dgm:cxn modelId="{3DBD7B49-8945-4509-8CC9-6F00E624D574}" type="presParOf" srcId="{0B054A38-6545-4947-82F3-CEF0CADD10DC}" destId="{B7840D59-2F6C-40C1-913A-36CA29B5E494}" srcOrd="12" destOrd="0" presId="urn:diagrams.loki3.com/VaryingWidthList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F42E8E-DC74-4630-B9E6-34A2598CA8CB}">
      <dsp:nvSpPr>
        <dsp:cNvPr id="0" name=""/>
        <dsp:cNvSpPr/>
      </dsp:nvSpPr>
      <dsp:spPr>
        <a:xfrm>
          <a:off x="0" y="0"/>
          <a:ext cx="7659291" cy="53891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l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l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smtClean="0"/>
            <a:t>1. LEGAL FRAMEWORK </a:t>
          </a:r>
          <a:r>
            <a:rPr lang="en-GB" sz="2400" b="1" kern="1200" smtClean="0"/>
            <a:t>AND PROCEDURAL ARRANGEMENT</a:t>
          </a:r>
          <a:endParaRPr lang="mk-MK" sz="2400" b="1" kern="1200"/>
        </a:p>
      </dsp:txBody>
      <dsp:txXfrm>
        <a:off x="0" y="0"/>
        <a:ext cx="7659291" cy="538919"/>
      </dsp:txXfrm>
    </dsp:sp>
    <dsp:sp modelId="{778BC566-9FA4-4406-9ABA-45D0DDA29D7F}">
      <dsp:nvSpPr>
        <dsp:cNvPr id="0" name=""/>
        <dsp:cNvSpPr/>
      </dsp:nvSpPr>
      <dsp:spPr>
        <a:xfrm>
          <a:off x="0" y="573866"/>
          <a:ext cx="7659291" cy="64570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l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l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smtClean="0"/>
            <a:t>2. INTERNAL AND EXTERNAL SUPERVISION</a:t>
          </a:r>
          <a:endParaRPr lang="mk-MK" sz="24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573866"/>
        <a:ext cx="7659291" cy="645706"/>
      </dsp:txXfrm>
    </dsp:sp>
    <dsp:sp modelId="{771408C2-98A0-4EDA-A27E-9AD662895CFB}">
      <dsp:nvSpPr>
        <dsp:cNvPr id="0" name=""/>
        <dsp:cNvSpPr/>
      </dsp:nvSpPr>
      <dsp:spPr>
        <a:xfrm>
          <a:off x="0" y="1240160"/>
          <a:ext cx="7659291" cy="64570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l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l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smtClean="0"/>
            <a:t>3. REPORTING MECHANISMS</a:t>
          </a:r>
          <a:endParaRPr lang="mk-MK" sz="2400" b="1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1240160"/>
        <a:ext cx="7659291" cy="645706"/>
      </dsp:txXfrm>
    </dsp:sp>
    <dsp:sp modelId="{7E64716A-03C9-45DD-902E-FC31DE8274A6}">
      <dsp:nvSpPr>
        <dsp:cNvPr id="0" name=""/>
        <dsp:cNvSpPr/>
      </dsp:nvSpPr>
      <dsp:spPr>
        <a:xfrm>
          <a:off x="0" y="1919897"/>
          <a:ext cx="7659291" cy="64570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l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l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smtClean="0"/>
            <a:t>4. DIGNITY AND INTEGRITY IN PRACTICE</a:t>
          </a:r>
          <a:endParaRPr lang="mk-MK" sz="24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1919897"/>
        <a:ext cx="7659291" cy="645706"/>
      </dsp:txXfrm>
    </dsp:sp>
    <dsp:sp modelId="{B950F76E-EEC5-45CC-AA77-155AA198B7DC}">
      <dsp:nvSpPr>
        <dsp:cNvPr id="0" name=""/>
        <dsp:cNvSpPr/>
      </dsp:nvSpPr>
      <dsp:spPr>
        <a:xfrm>
          <a:off x="0" y="2607843"/>
          <a:ext cx="7659291" cy="64570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l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l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smtClean="0"/>
            <a:t>5. FUTURE DEVELOPMENTS </a:t>
          </a:r>
          <a:endParaRPr lang="mk-MK" sz="2400" b="1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2607843"/>
        <a:ext cx="7659291" cy="645706"/>
      </dsp:txXfrm>
    </dsp:sp>
    <dsp:sp modelId="{7BB285D1-7CAF-4734-BFA3-E13F5D43EFDF}">
      <dsp:nvSpPr>
        <dsp:cNvPr id="0" name=""/>
        <dsp:cNvSpPr/>
      </dsp:nvSpPr>
      <dsp:spPr>
        <a:xfrm>
          <a:off x="0" y="3285835"/>
          <a:ext cx="7659291" cy="64570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l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l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282575" lvl="0" indent="-282575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smtClean="0"/>
            <a:t>6. LEGAL FRAMEWORK AND INSTITUTIONAL ARRANGEMENTS OF PARLIAMENTARY STAFF</a:t>
          </a:r>
          <a:endParaRPr lang="mk-MK" sz="2400" b="1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3285835"/>
        <a:ext cx="7659291" cy="645706"/>
      </dsp:txXfrm>
    </dsp:sp>
    <dsp:sp modelId="{B7840D59-2F6C-40C1-913A-36CA29B5E494}">
      <dsp:nvSpPr>
        <dsp:cNvPr id="0" name=""/>
        <dsp:cNvSpPr/>
      </dsp:nvSpPr>
      <dsp:spPr>
        <a:xfrm>
          <a:off x="0" y="3963827"/>
          <a:ext cx="7659291" cy="64570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l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l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smtClean="0"/>
            <a:t>7. INTEGRITY OF PARLIAMENTARY STAFF</a:t>
          </a:r>
          <a:endParaRPr lang="en-US" sz="2400" kern="1200"/>
        </a:p>
      </dsp:txBody>
      <dsp:txXfrm>
        <a:off x="0" y="3963827"/>
        <a:ext cx="7659291" cy="6457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smtClean="0"/>
              <a:t>5/8/2014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034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smtClean="0"/>
              <a:t>5/8/2014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618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smtClean="0"/>
              <a:t>5/8/2014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8803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smtClean="0"/>
              <a:t>5/8/2014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835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smtClean="0"/>
              <a:t>5/8/2014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1268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smtClean="0"/>
              <a:t>5/8/2014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117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smtClean="0"/>
              <a:t>5/8/2014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378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smtClean="0"/>
              <a:t>5/8/2014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717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smtClean="0"/>
              <a:t>5/8/2014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611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smtClean="0"/>
              <a:t>5/8/2014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548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smtClean="0"/>
              <a:t>5/8/2014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431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smtClean="0"/>
              <a:t>5/8/2014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188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hyperlink" Target="tel:+38923111675" TargetMode="Externa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6" Type="http://schemas.openxmlformats.org/officeDocument/2006/relationships/hyperlink" Target="tel:+38970409544" TargetMode="External"/><Relationship Id="rId5" Type="http://schemas.openxmlformats.org/officeDocument/2006/relationships/image" Target="../media/image2.png"/><Relationship Id="rId4" Type="http://schemas.openxmlformats.org/officeDocument/2006/relationships/oleObject" Target="../embeddings/oleObject10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image" Target="../media/image3.png"/><Relationship Id="rId7" Type="http://schemas.openxmlformats.org/officeDocument/2006/relationships/diagramLayout" Target="../diagrams/layout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diagramData" Target="../diagrams/data1.xml"/><Relationship Id="rId5" Type="http://schemas.openxmlformats.org/officeDocument/2006/relationships/image" Target="../media/image2.png"/><Relationship Id="rId10" Type="http://schemas.microsoft.com/office/2007/relationships/diagramDrawing" Target="../diagrams/drawing1.xml"/><Relationship Id="rId4" Type="http://schemas.openxmlformats.org/officeDocument/2006/relationships/oleObject" Target="../embeddings/oleObject2.bin"/><Relationship Id="rId9" Type="http://schemas.openxmlformats.org/officeDocument/2006/relationships/diagramColors" Target="../diagrams/colors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2.png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2.png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2.png"/><Relationship Id="rId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2.png"/><Relationship Id="rId4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2.png"/><Relationship Id="rId4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2.png"/><Relationship Id="rId4" Type="http://schemas.openxmlformats.org/officeDocument/2006/relationships/oleObject" Target="../embeddings/oleObject8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2.png"/><Relationship Id="rId4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74812" y="2097625"/>
            <a:ext cx="9493624" cy="1478908"/>
          </a:xfrm>
        </p:spPr>
        <p:txBody>
          <a:bodyPr>
            <a:noAutofit/>
          </a:bodyPr>
          <a:lstStyle/>
          <a:p>
            <a:pPr algn="ctr"/>
            <a:r>
              <a:rPr lang="en-GB" sz="3000" b="1">
                <a:latin typeface="Arial" panose="020B0604020202020204" pitchFamily="34" charset="0"/>
                <a:cs typeface="Arial" panose="020B0604020202020204" pitchFamily="34" charset="0"/>
              </a:rPr>
              <a:t>Structures and Procedures with Regard to</a:t>
            </a:r>
            <a:br>
              <a:rPr lang="en-GB" sz="3000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000" b="1">
                <a:latin typeface="Arial" panose="020B0604020202020204" pitchFamily="34" charset="0"/>
                <a:cs typeface="Arial" panose="020B0604020202020204" pitchFamily="34" charset="0"/>
              </a:rPr>
              <a:t> the Code of Conduct for MPs and with Regard to </a:t>
            </a:r>
            <a:br>
              <a:rPr lang="en-GB" sz="3000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000" b="1">
                <a:latin typeface="Arial" panose="020B0604020202020204" pitchFamily="34" charset="0"/>
                <a:cs typeface="Arial" panose="020B0604020202020204" pitchFamily="34" charset="0"/>
              </a:rPr>
              <a:t>the Integrity of Parliamentary Staff</a:t>
            </a:r>
            <a:endParaRPr lang="en-US" sz="30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0100" y="3809052"/>
            <a:ext cx="7543800" cy="857250"/>
          </a:xfrm>
        </p:spPr>
        <p:txBody>
          <a:bodyPr/>
          <a:lstStyle/>
          <a:p>
            <a:pPr algn="ctr"/>
            <a:r>
              <a:rPr lang="en-GB" sz="3600">
                <a:latin typeface="Arial" panose="020B0604020202020204" pitchFamily="34" charset="0"/>
                <a:cs typeface="Arial" panose="020B0604020202020204" pitchFamily="34" charset="0"/>
              </a:rPr>
              <a:t>FINAL SUMMARY</a:t>
            </a:r>
            <a:endParaRPr lang="en-US" sz="3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840" y="876089"/>
            <a:ext cx="1564286" cy="935714"/>
          </a:xfrm>
          <a:prstGeom prst="rect">
            <a:avLst/>
          </a:prstGeom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2196972"/>
              </p:ext>
            </p:extLst>
          </p:nvPr>
        </p:nvGraphicFramePr>
        <p:xfrm>
          <a:off x="7835784" y="933255"/>
          <a:ext cx="1016233" cy="9032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8" r:id="rId4" imgW="1905266" imgH="1838095" progId="MSPhotoEd.3">
                  <p:embed/>
                </p:oleObj>
              </mc:Choice>
              <mc:Fallback>
                <p:oleObj r:id="rId4" imgW="1905266" imgH="1838095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35784" y="933255"/>
                        <a:ext cx="1016233" cy="90320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0" y="2140339"/>
            <a:ext cx="9144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286000" y="508390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Zlatko Atanasov</a:t>
            </a:r>
            <a:b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Head of Parliamentary Institute </a:t>
            </a:r>
            <a:b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S O B R A N I E</a:t>
            </a:r>
          </a:p>
        </p:txBody>
      </p:sp>
      <p:sp>
        <p:nvSpPr>
          <p:cNvPr id="10" name="Rectangle 9"/>
          <p:cNvSpPr/>
          <p:nvPr/>
        </p:nvSpPr>
        <p:spPr>
          <a:xfrm>
            <a:off x="232890" y="1831780"/>
            <a:ext cx="1422184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350" b="1">
                <a:latin typeface="Arial" panose="020B0604020202020204" pitchFamily="34" charset="0"/>
                <a:cs typeface="Arial" panose="020B0604020202020204" pitchFamily="34" charset="0"/>
              </a:rPr>
              <a:t>S O B R A N I 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948599" y="1843363"/>
            <a:ext cx="790601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350" b="1">
                <a:latin typeface="Arial" panose="020B0604020202020204" pitchFamily="34" charset="0"/>
                <a:cs typeface="Arial" panose="020B0604020202020204" pitchFamily="34" charset="0"/>
              </a:rPr>
              <a:t>ECPRD</a:t>
            </a:r>
          </a:p>
        </p:txBody>
      </p:sp>
    </p:spTree>
    <p:extLst>
      <p:ext uri="{BB962C8B-B14F-4D97-AF65-F5344CB8AC3E}">
        <p14:creationId xmlns:p14="http://schemas.microsoft.com/office/powerpoint/2010/main" val="2091086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435" y="834556"/>
            <a:ext cx="1415865" cy="846933"/>
          </a:xfrm>
          <a:prstGeom prst="rect">
            <a:avLst/>
          </a:prstGeom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2812610"/>
              </p:ext>
            </p:extLst>
          </p:nvPr>
        </p:nvGraphicFramePr>
        <p:xfrm>
          <a:off x="7533763" y="727899"/>
          <a:ext cx="1084912" cy="96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8" r:id="rId4" imgW="1905266" imgH="1838095" progId="MSPhotoEd.3">
                  <p:embed/>
                </p:oleObj>
              </mc:Choice>
              <mc:Fallback>
                <p:oleObj r:id="rId4" imgW="1905266" imgH="1838095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33763" y="727899"/>
                        <a:ext cx="1084912" cy="9642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24435" y="1875563"/>
            <a:ext cx="8310283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mtClean="0"/>
              <a:t>THANK </a:t>
            </a:r>
            <a:r>
              <a:rPr lang="en-US" sz="4400" b="1"/>
              <a:t>YOU FOR YOUR ATTENTION</a:t>
            </a:r>
            <a:endParaRPr lang="mk-MK" sz="4400" b="1"/>
          </a:p>
          <a:p>
            <a:pPr lvl="0" eaLnBrk="0" hangingPunct="0">
              <a:spcBef>
                <a:spcPct val="0"/>
              </a:spcBef>
            </a:pPr>
            <a:endParaRPr lang="mk-MK" sz="3200">
              <a:solidFill>
                <a:srgbClr val="0B539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hangingPunct="0">
              <a:spcBef>
                <a:spcPct val="0"/>
              </a:spcBef>
            </a:pPr>
            <a:r>
              <a:rPr lang="en-US" sz="3200" smtClean="0">
                <a:solidFill>
                  <a:srgbClr val="0B53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Zlatko </a:t>
            </a:r>
            <a:r>
              <a:rPr lang="en-US" sz="3200">
                <a:solidFill>
                  <a:srgbClr val="0B53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Atanasov, MES</a:t>
            </a:r>
            <a:endParaRPr lang="en-US" sz="3200"/>
          </a:p>
          <a:p>
            <a:pPr lvl="0" eaLnBrk="0" hangingPunct="0">
              <a:spcBef>
                <a:spcPct val="0"/>
              </a:spcBef>
            </a:pPr>
            <a:r>
              <a:rPr lang="en-US" sz="3200">
                <a:solidFill>
                  <a:srgbClr val="0B53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 of Parliamentary Institute</a:t>
            </a:r>
            <a:endParaRPr lang="en-US" sz="3200"/>
          </a:p>
          <a:p>
            <a:pPr lvl="0" eaLnBrk="0" hangingPunct="0">
              <a:spcBef>
                <a:spcPct val="0"/>
              </a:spcBef>
            </a:pPr>
            <a:r>
              <a:rPr lang="en-US" sz="3200" smtClean="0">
                <a:solidFill>
                  <a:srgbClr val="0B53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SOBRANIE</a:t>
            </a:r>
            <a:endParaRPr lang="en-US" sz="3200"/>
          </a:p>
          <a:p>
            <a:pPr lvl="0" eaLnBrk="0" hangingPunct="0">
              <a:spcBef>
                <a:spcPct val="0"/>
              </a:spcBef>
            </a:pPr>
            <a:r>
              <a:rPr lang="en-US" sz="3200">
                <a:solidFill>
                  <a:srgbClr val="0B53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Mob:   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+38970409544</a:t>
            </a:r>
            <a:endParaRPr lang="en-US" sz="3200"/>
          </a:p>
          <a:p>
            <a:pPr lvl="0" eaLnBrk="0" hangingPunct="0">
              <a:spcBef>
                <a:spcPct val="0"/>
              </a:spcBef>
            </a:pP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3200" smtClean="0">
                <a:solidFill>
                  <a:srgbClr val="0B53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fax</a:t>
            </a:r>
            <a:r>
              <a:rPr lang="en-US" sz="3200">
                <a:solidFill>
                  <a:srgbClr val="0B53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   </a:t>
            </a:r>
            <a:r>
              <a:rPr lang="en-US" sz="3200">
                <a:solidFill>
                  <a:srgbClr val="1155CC"/>
                </a:solidFill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+38923111675</a:t>
            </a:r>
            <a:endParaRPr lang="en-US" sz="3200"/>
          </a:p>
          <a:p>
            <a:pPr lvl="0" eaLnBrk="0" hangingPunct="0">
              <a:spcBef>
                <a:spcPct val="0"/>
              </a:spcBef>
            </a:pPr>
            <a:r>
              <a:rPr lang="en-US" sz="3200">
                <a:solidFill>
                  <a:srgbClr val="0B53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E-mail: </a:t>
            </a:r>
            <a:r>
              <a:rPr lang="en-US" sz="3200" u="sng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parl</a:t>
            </a:r>
            <a:r>
              <a:rPr lang="mk-MK" sz="3200" u="sng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200" u="sng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inst@sobranie.mk</a:t>
            </a:r>
            <a:endParaRPr lang="en-US" sz="3200" u="sng" dirty="0">
              <a:solidFill>
                <a:srgbClr val="99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6252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909" y="2087656"/>
            <a:ext cx="7654738" cy="121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642" y="415868"/>
            <a:ext cx="1266304" cy="757470"/>
          </a:xfrm>
          <a:prstGeom prst="rect">
            <a:avLst/>
          </a:prstGeom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5057851"/>
              </p:ext>
            </p:extLst>
          </p:nvPr>
        </p:nvGraphicFramePr>
        <p:xfrm>
          <a:off x="7839636" y="228840"/>
          <a:ext cx="1056083" cy="9386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6" r:id="rId4" imgW="1905266" imgH="1838095" progId="MSPhotoEd.3">
                  <p:embed/>
                </p:oleObj>
              </mc:Choice>
              <mc:Fallback>
                <p:oleObj r:id="rId4" imgW="1905266" imgH="1838095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39636" y="228840"/>
                        <a:ext cx="1056083" cy="93862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0513371"/>
              </p:ext>
            </p:extLst>
          </p:nvPr>
        </p:nvGraphicFramePr>
        <p:xfrm>
          <a:off x="816909" y="1412086"/>
          <a:ext cx="7659291" cy="4612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6" name="Rectangle 5"/>
          <p:cNvSpPr/>
          <p:nvPr/>
        </p:nvSpPr>
        <p:spPr>
          <a:xfrm>
            <a:off x="1743676" y="582692"/>
            <a:ext cx="268712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</p:spTree>
    <p:extLst>
      <p:ext uri="{BB962C8B-B14F-4D97-AF65-F5344CB8AC3E}">
        <p14:creationId xmlns:p14="http://schemas.microsoft.com/office/powerpoint/2010/main" val="1858021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779" y="829957"/>
            <a:ext cx="1442438" cy="862829"/>
          </a:xfrm>
          <a:prstGeom prst="rect">
            <a:avLst/>
          </a:prstGeom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4729393"/>
              </p:ext>
            </p:extLst>
          </p:nvPr>
        </p:nvGraphicFramePr>
        <p:xfrm>
          <a:off x="7541505" y="746578"/>
          <a:ext cx="1064613" cy="9462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7" r:id="rId4" imgW="1905266" imgH="1838095" progId="MSPhotoEd.3">
                  <p:embed/>
                </p:oleObj>
              </mc:Choice>
              <mc:Fallback>
                <p:oleObj r:id="rId4" imgW="1905266" imgH="1838095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1505" y="746578"/>
                        <a:ext cx="1064613" cy="94620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1318287" y="201948"/>
            <a:ext cx="662039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200" b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LEGAL FRAMEWORK </a:t>
            </a:r>
          </a:p>
          <a:p>
            <a:pPr lvl="0" algn="ctr"/>
            <a:r>
              <a:rPr lang="en-GB" sz="3200" b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PROCEDURAL ARRANGEMENT</a:t>
            </a:r>
            <a:endParaRPr lang="mk-MK" sz="3200" b="1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98779" y="2038777"/>
            <a:ext cx="8377516" cy="4180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5763" indent="-385763">
              <a:spcBef>
                <a:spcPts val="450"/>
              </a:spcBef>
              <a:spcAft>
                <a:spcPts val="450"/>
              </a:spcAft>
              <a:buAutoNum type="arabicPeriod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Code of conduct, trends of development</a:t>
            </a:r>
          </a:p>
          <a:p>
            <a:pPr marL="385763" indent="-385763">
              <a:spcBef>
                <a:spcPts val="450"/>
              </a:spcBef>
              <a:spcAft>
                <a:spcPts val="450"/>
              </a:spcAft>
              <a:buAutoNum type="arabicPeriod" startAt="2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Wider regulations on conduct</a:t>
            </a:r>
          </a:p>
          <a:p>
            <a:pPr marL="385763" indent="-385763">
              <a:spcBef>
                <a:spcPts val="450"/>
              </a:spcBef>
              <a:spcAft>
                <a:spcPts val="450"/>
              </a:spcAft>
              <a:buAutoNum type="arabicPeriod" startAt="3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Legal obligations arising from code of conduct</a:t>
            </a:r>
          </a:p>
          <a:p>
            <a:pPr>
              <a:spcBef>
                <a:spcPts val="450"/>
              </a:spcBef>
              <a:spcAft>
                <a:spcPts val="450"/>
              </a:spcAft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4.	Scope of application </a:t>
            </a:r>
          </a:p>
          <a:p>
            <a:pPr>
              <a:spcBef>
                <a:spcPts val="450"/>
              </a:spcBef>
              <a:spcAft>
                <a:spcPts val="450"/>
              </a:spcAft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5.	Decision making</a:t>
            </a:r>
          </a:p>
          <a:p>
            <a:pPr>
              <a:spcBef>
                <a:spcPts val="450"/>
              </a:spcBef>
              <a:spcAft>
                <a:spcPts val="450"/>
              </a:spcAft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6.	Method of adoption and voting  procedure</a:t>
            </a:r>
            <a:endParaRPr lang="mk-MK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449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544" y="847166"/>
            <a:ext cx="1429524" cy="855104"/>
          </a:xfrm>
          <a:prstGeom prst="rect">
            <a:avLst/>
          </a:prstGeom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645354"/>
              </p:ext>
            </p:extLst>
          </p:nvPr>
        </p:nvGraphicFramePr>
        <p:xfrm>
          <a:off x="7573373" y="743421"/>
          <a:ext cx="1048575" cy="9319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5" r:id="rId4" imgW="1905266" imgH="1838095" progId="MSPhotoEd.3">
                  <p:embed/>
                </p:oleObj>
              </mc:Choice>
              <mc:Fallback>
                <p:oleObj r:id="rId4" imgW="1905266" imgH="1838095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73373" y="743421"/>
                        <a:ext cx="1048575" cy="93195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1467023" y="743421"/>
            <a:ext cx="662039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3200" b="1">
                <a:latin typeface="Arial" panose="020B0604020202020204" pitchFamily="34" charset="0"/>
                <a:cs typeface="Arial" panose="020B0604020202020204" pitchFamily="34" charset="0"/>
              </a:rPr>
              <a:t>INTERNAL AND EXTERNAL SUPERVISION</a:t>
            </a:r>
            <a:endParaRPr lang="en-US" sz="3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6293" y="1723656"/>
            <a:ext cx="8747707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1. Effectiveness of code of conduct (sanctions, supervision, </a:t>
            </a:r>
            <a:r>
              <a:rPr lang="en-US" sz="3000">
                <a:latin typeface="Arial" panose="020B0604020202020204" pitchFamily="34" charset="0"/>
                <a:cs typeface="Arial" panose="020B0604020202020204" pitchFamily="34" charset="0"/>
              </a:rPr>
              <a:t>advise)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2. Incompatibility with other </a:t>
            </a:r>
            <a:r>
              <a:rPr lang="en-US" sz="3000">
                <a:latin typeface="Arial" panose="020B0604020202020204" pitchFamily="34" charset="0"/>
                <a:cs typeface="Arial" panose="020B0604020202020204" pitchFamily="34" charset="0"/>
              </a:rPr>
              <a:t>public functions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/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3. Anticorruption practices(asset declaration and gifts registry; lobbyists </a:t>
            </a:r>
            <a:r>
              <a:rPr lang="en-US" sz="3000">
                <a:latin typeface="Arial" panose="020B0604020202020204" pitchFamily="34" charset="0"/>
                <a:cs typeface="Arial" panose="020B0604020202020204" pitchFamily="34" charset="0"/>
              </a:rPr>
              <a:t>registration)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/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4. Code of conduct (initiating proceedings; investigation </a:t>
            </a:r>
            <a:r>
              <a:rPr lang="en-US" sz="3000">
                <a:latin typeface="Arial" panose="020B0604020202020204" pitchFamily="34" charset="0"/>
                <a:cs typeface="Arial" panose="020B0604020202020204" pitchFamily="34" charset="0"/>
              </a:rPr>
              <a:t>body;)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2419" indent="-302419"/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5. Mechanisms for implementation and enforcement (body for enforcement and types of sanctions and their </a:t>
            </a:r>
            <a:r>
              <a:rPr lang="en-US" sz="3000">
                <a:latin typeface="Arial" panose="020B0604020202020204" pitchFamily="34" charset="0"/>
                <a:cs typeface="Arial" panose="020B0604020202020204" pitchFamily="34" charset="0"/>
              </a:rPr>
              <a:t>application)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mk-MK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1137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805" y="844138"/>
            <a:ext cx="1455547" cy="870671"/>
          </a:xfrm>
          <a:prstGeom prst="rect">
            <a:avLst/>
          </a:prstGeom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4216529"/>
              </p:ext>
            </p:extLst>
          </p:nvPr>
        </p:nvGraphicFramePr>
        <p:xfrm>
          <a:off x="7600951" y="729599"/>
          <a:ext cx="1108495" cy="9852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9" r:id="rId4" imgW="1905266" imgH="1838095" progId="MSPhotoEd.3">
                  <p:embed/>
                </p:oleObj>
              </mc:Choice>
              <mc:Fallback>
                <p:oleObj r:id="rId4" imgW="1905266" imgH="1838095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0951" y="729599"/>
                        <a:ext cx="1108495" cy="98521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2009352" y="1137067"/>
            <a:ext cx="56453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3200" b="1">
                <a:latin typeface="Arial" panose="020B0604020202020204" pitchFamily="34" charset="0"/>
                <a:cs typeface="Arial" panose="020B0604020202020204" pitchFamily="34" charset="0"/>
              </a:rPr>
              <a:t>REPORTING MECHANISMS</a:t>
            </a:r>
            <a:endParaRPr lang="en-US" sz="3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53805" y="2107827"/>
            <a:ext cx="784150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7175" indent="-257175">
              <a:buAutoNum type="arabicPeriod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Obligation to report on conflict of interest; asset declaration; financial interest and property; gifts and 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benefits.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>
              <a:buAutoNum type="arabicPeriod"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1938" indent="-261938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2. Transparency  (asset declaration; contacts with lobbyist)</a:t>
            </a:r>
            <a:endParaRPr lang="mk-MK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838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121" y="901081"/>
            <a:ext cx="1335342" cy="798767"/>
          </a:xfrm>
          <a:prstGeom prst="rect">
            <a:avLst/>
          </a:prstGeom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1210573"/>
              </p:ext>
            </p:extLst>
          </p:nvPr>
        </p:nvGraphicFramePr>
        <p:xfrm>
          <a:off x="7524006" y="726141"/>
          <a:ext cx="1095552" cy="9737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3" r:id="rId4" imgW="1905266" imgH="1838095" progId="MSPhotoEd.3">
                  <p:embed/>
                </p:oleObj>
              </mc:Choice>
              <mc:Fallback>
                <p:oleObj r:id="rId4" imgW="1905266" imgH="1838095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006" y="726141"/>
                        <a:ext cx="1095552" cy="97370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1749028" y="726141"/>
            <a:ext cx="592441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DIGNITY AND </a:t>
            </a:r>
            <a:r>
              <a:rPr lang="en-GB" sz="3200" b="1">
                <a:latin typeface="Arial" panose="020B0604020202020204" pitchFamily="34" charset="0"/>
                <a:cs typeface="Arial" panose="020B0604020202020204" pitchFamily="34" charset="0"/>
              </a:rPr>
              <a:t>INTEGRITY </a:t>
            </a:r>
            <a:endParaRPr lang="en-GB" sz="32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en-GB" sz="3200" b="1" smtClean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PRACTICE</a:t>
            </a:r>
            <a:endParaRPr lang="mk-MK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63121" y="2112641"/>
            <a:ext cx="790852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7175" indent="-257175">
              <a:buAutoNum type="arabicPeriod"/>
            </a:pPr>
            <a:r>
              <a:rPr lang="en-US" sz="3200" smtClean="0">
                <a:latin typeface="Arial" panose="020B0604020202020204" pitchFamily="34" charset="0"/>
                <a:cs typeface="Arial" panose="020B0604020202020204" pitchFamily="34" charset="0"/>
              </a:rPr>
              <a:t> Perceptions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public expectations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>
              <a:buAutoNum type="arabicPeriod"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Practical implementation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3. Practices (ownership rights; shares and asset; additional professional activities) </a:t>
            </a:r>
            <a:endParaRPr lang="mk-MK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3411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379" y="894873"/>
            <a:ext cx="1350585" cy="807885"/>
          </a:xfrm>
          <a:prstGeom prst="rect">
            <a:avLst/>
          </a:prstGeom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6585980"/>
              </p:ext>
            </p:extLst>
          </p:nvPr>
        </p:nvGraphicFramePr>
        <p:xfrm>
          <a:off x="7563972" y="860612"/>
          <a:ext cx="947529" cy="8421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77" r:id="rId4" imgW="1905266" imgH="1838095" progId="MSPhotoEd.3">
                  <p:embed/>
                </p:oleObj>
              </mc:Choice>
              <mc:Fallback>
                <p:oleObj r:id="rId4" imgW="1905266" imgH="1838095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63972" y="860612"/>
                        <a:ext cx="947529" cy="84214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2116930" y="1144877"/>
            <a:ext cx="56689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FUTURE DEVELOPMENTS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0379" y="2292830"/>
            <a:ext cx="7898162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7175" indent="-257175">
              <a:buAutoNum type="arabicPeriod"/>
            </a:pPr>
            <a:r>
              <a:rPr lang="en-US" sz="3200" smtClean="0">
                <a:latin typeface="Arial" panose="020B0604020202020204" pitchFamily="34" charset="0"/>
                <a:cs typeface="Arial" panose="020B0604020202020204" pitchFamily="34" charset="0"/>
              </a:rPr>
              <a:t> Reforming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parliamentary ethical standards, trend or specific context?</a:t>
            </a:r>
          </a:p>
          <a:p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 Actors for drafting (induction 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sessions)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>
              <a:buAutoNum type="arabicPeriod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>
              <a:buAutoNum type="arabicPeriod"/>
            </a:pPr>
            <a:endParaRPr lang="mk-MK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3186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6031" y="789573"/>
            <a:ext cx="6858000" cy="1000548"/>
          </a:xfrm>
        </p:spPr>
        <p:txBody>
          <a:bodyPr>
            <a:noAutofit/>
          </a:bodyPr>
          <a:lstStyle/>
          <a:p>
            <a:pPr lvl="0" algn="ctr"/>
            <a:r>
              <a:rPr lang="en-GB" sz="2800" b="1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LEGAL FRAMEWORK AND INSTITUTIONAL ARRANGEMENTS OF PARLIAMENTARY STAFF</a:t>
            </a:r>
            <a:endParaRPr lang="mk-MK" sz="2800" b="1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237" y="872499"/>
            <a:ext cx="1369193" cy="819016"/>
          </a:xfrm>
          <a:prstGeom prst="rect">
            <a:avLst/>
          </a:prstGeom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5252629"/>
              </p:ext>
            </p:extLst>
          </p:nvPr>
        </p:nvGraphicFramePr>
        <p:xfrm>
          <a:off x="7965089" y="832158"/>
          <a:ext cx="963758" cy="8565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1" r:id="rId4" imgW="1905266" imgH="1838095" progId="MSPhotoEd.3">
                  <p:embed/>
                </p:oleObj>
              </mc:Choice>
              <mc:Fallback>
                <p:oleObj r:id="rId4" imgW="1905266" imgH="1838095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65089" y="832158"/>
                        <a:ext cx="963758" cy="85657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69543" y="2192356"/>
            <a:ext cx="7664488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7175" indent="-257175">
              <a:buAutoNum type="arabicPeriod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Code of conduct for staff </a:t>
            </a:r>
          </a:p>
          <a:p>
            <a:endParaRPr lang="en-US" sz="3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Institutional set 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up </a:t>
            </a:r>
          </a:p>
          <a:p>
            <a:pPr marL="342900"/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body responsible, adoption procedure)</a:t>
            </a:r>
          </a:p>
          <a:p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3. Scope of application 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mk-MK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8178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435" y="834556"/>
            <a:ext cx="1415865" cy="846933"/>
          </a:xfrm>
          <a:prstGeom prst="rect">
            <a:avLst/>
          </a:prstGeom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2812610"/>
              </p:ext>
            </p:extLst>
          </p:nvPr>
        </p:nvGraphicFramePr>
        <p:xfrm>
          <a:off x="7533763" y="727899"/>
          <a:ext cx="1084912" cy="96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2" r:id="rId4" imgW="1905266" imgH="1838095" progId="MSPhotoEd.3">
                  <p:embed/>
                </p:oleObj>
              </mc:Choice>
              <mc:Fallback>
                <p:oleObj r:id="rId4" imgW="1905266" imgH="1838095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33763" y="727899"/>
                        <a:ext cx="1084912" cy="9642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1679947" y="727899"/>
            <a:ext cx="601518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3200" b="1">
                <a:latin typeface="Arial" panose="020B0604020202020204" pitchFamily="34" charset="0"/>
                <a:cs typeface="Arial" panose="020B0604020202020204" pitchFamily="34" charset="0"/>
              </a:rPr>
              <a:t>INTEGRITY OF PARLIAMENTARY STAFF</a:t>
            </a:r>
            <a:endParaRPr lang="en-US" sz="3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6287" y="1808328"/>
            <a:ext cx="918354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1. Status of parliamentary staff</a:t>
            </a:r>
          </a:p>
          <a:p>
            <a:pPr marL="342900" indent="-342900"/>
            <a:r>
              <a:rPr lang="en-US" sz="320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Integrity of staff (integrity assessment; employment procedure; QMS)</a:t>
            </a:r>
          </a:p>
          <a:p>
            <a:r>
              <a:rPr lang="en-US" sz="320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Sanctions (competent body; type 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sz="3200" smtClean="0">
                <a:latin typeface="Arial" panose="020B0604020202020204" pitchFamily="34" charset="0"/>
                <a:cs typeface="Arial" panose="020B0604020202020204" pitchFamily="34" charset="0"/>
              </a:rPr>
              <a:t>sanctions)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/>
            <a:r>
              <a:rPr lang="en-US" sz="320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Anti corruption practices (receiving gifts; asset declaration; conflict of interest; additional activities)</a:t>
            </a:r>
          </a:p>
          <a:p>
            <a:pPr marL="302419" indent="-302419"/>
            <a:r>
              <a:rPr lang="en-US" sz="320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Political neutrality, impartiality, 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practical implementation</a:t>
            </a:r>
            <a:endParaRPr lang="mk-MK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7609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203</TotalTime>
  <Words>350</Words>
  <Application>Microsoft Office PowerPoint</Application>
  <PresentationFormat>On-screen Show (4:3)</PresentationFormat>
  <Paragraphs>63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Retrospect</vt:lpstr>
      <vt:lpstr>MSPhotoEd.3</vt:lpstr>
      <vt:lpstr>Structures and Procedures with Regard to  the Code of Conduct for MPs and with Regard to  the Integrity of Parliamentary Staff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LEGAL FRAMEWORK AND INSTITUTIONAL ARRANGEMENTS OF PARLIAMENTARY STAFF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Biljana Doncevska</dc:creator>
  <cp:lastModifiedBy>Biljana Doncevska</cp:lastModifiedBy>
  <cp:revision>61</cp:revision>
  <dcterms:created xsi:type="dcterms:W3CDTF">2014-05-07T11:49:43Z</dcterms:created>
  <dcterms:modified xsi:type="dcterms:W3CDTF">2014-05-08T07:19:50Z</dcterms:modified>
</cp:coreProperties>
</file>